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765" r:id="rId2"/>
    <p:sldId id="838" r:id="rId3"/>
    <p:sldId id="845" r:id="rId4"/>
    <p:sldId id="876" r:id="rId5"/>
    <p:sldId id="878" r:id="rId6"/>
    <p:sldId id="879" r:id="rId7"/>
    <p:sldId id="881" r:id="rId8"/>
    <p:sldId id="882" r:id="rId9"/>
    <p:sldId id="883" r:id="rId10"/>
    <p:sldId id="884" r:id="rId11"/>
    <p:sldId id="885" r:id="rId12"/>
    <p:sldId id="886" r:id="rId13"/>
    <p:sldId id="849" r:id="rId14"/>
    <p:sldId id="857" r:id="rId15"/>
    <p:sldId id="887" r:id="rId16"/>
    <p:sldId id="836" r:id="rId17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9BC0105-9BC2-4133-8923-F215EE462018}">
          <p14:sldIdLst>
            <p14:sldId id="765"/>
            <p14:sldId id="838"/>
            <p14:sldId id="845"/>
            <p14:sldId id="876"/>
            <p14:sldId id="878"/>
            <p14:sldId id="879"/>
            <p14:sldId id="881"/>
            <p14:sldId id="882"/>
            <p14:sldId id="883"/>
            <p14:sldId id="884"/>
            <p14:sldId id="885"/>
            <p14:sldId id="886"/>
            <p14:sldId id="849"/>
            <p14:sldId id="857"/>
            <p14:sldId id="887"/>
          </p14:sldIdLst>
        </p14:section>
        <p14:section name="Раздел без заголовка" id="{0E3D48F3-C070-4032-852B-829EA8E56468}">
          <p14:sldIdLst>
            <p14:sldId id="83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5FCFF"/>
    <a:srgbClr val="FFFDFB"/>
    <a:srgbClr val="EDFCFD"/>
    <a:srgbClr val="FF0066"/>
    <a:srgbClr val="0FC4EF"/>
    <a:srgbClr val="082FAC"/>
    <a:srgbClr val="F7F7F7"/>
    <a:srgbClr val="EDEFE5"/>
    <a:srgbClr val="FFEAD5"/>
    <a:srgbClr val="FF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2" autoAdjust="0"/>
    <p:restoredTop sz="89266" autoAdjust="0"/>
  </p:normalViewPr>
  <p:slideViewPr>
    <p:cSldViewPr>
      <p:cViewPr>
        <p:scale>
          <a:sx n="66" d="100"/>
          <a:sy n="66" d="100"/>
        </p:scale>
        <p:origin x="-1258" y="187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Инцидентов по итогам года 
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ln w="12700"/>
              <a:effectLst>
                <a:outerShdw blurRad="50800" dist="50800" dir="5400000" algn="ctr" rotWithShape="0">
                  <a:srgbClr val="000000">
                    <a:alpha val="82000"/>
                  </a:srgbClr>
                </a:outerShdw>
              </a:effectLst>
            </c:spPr>
          </c:dPt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1393920"/>
        <c:axId val="96836928"/>
      </c:barChart>
      <c:catAx>
        <c:axId val="10139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6836928"/>
        <c:crosses val="autoZero"/>
        <c:auto val="1"/>
        <c:lblAlgn val="ctr"/>
        <c:lblOffset val="100"/>
        <c:noMultiLvlLbl val="0"/>
      </c:catAx>
      <c:valAx>
        <c:axId val="968369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01393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проверки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99539456"/>
        <c:axId val="99447296"/>
      </c:barChart>
      <c:catAx>
        <c:axId val="99539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9447296"/>
        <c:crosses val="autoZero"/>
        <c:auto val="1"/>
        <c:lblAlgn val="ctr"/>
        <c:lblOffset val="100"/>
        <c:noMultiLvlLbl val="0"/>
      </c:catAx>
      <c:valAx>
        <c:axId val="994472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9539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Внеплановые проверки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140</c:v>
                </c:pt>
                <c:pt idx="1">
                  <c:v>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96673792"/>
        <c:axId val="99442688"/>
      </c:barChart>
      <c:catAx>
        <c:axId val="9667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9442688"/>
        <c:crosses val="autoZero"/>
        <c:auto val="1"/>
        <c:lblAlgn val="ctr"/>
        <c:lblOffset val="100"/>
        <c:noMultiLvlLbl val="0"/>
      </c:catAx>
      <c:valAx>
        <c:axId val="994426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6673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проверок соискателей лецензий/лицензиатов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</c:v>
                </c:pt>
                <c:pt idx="1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97437696"/>
        <c:axId val="123802688"/>
      </c:barChart>
      <c:catAx>
        <c:axId val="9743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3802688"/>
        <c:crosses val="autoZero"/>
        <c:auto val="1"/>
        <c:lblAlgn val="ctr"/>
        <c:lblOffset val="100"/>
        <c:noMultiLvlLbl val="0"/>
      </c:catAx>
      <c:valAx>
        <c:axId val="1238026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7437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плановая</c:v>
                </c:pt>
                <c:pt idx="1">
                  <c:v>внеплановая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</c:v>
                </c:pt>
                <c:pt idx="1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4"/>
                <c:pt idx="0">
                  <c:v>Предупреждения</c:v>
                </c:pt>
                <c:pt idx="1">
                  <c:v>дисквалификация</c:v>
                </c:pt>
                <c:pt idx="2">
                  <c:v>штрафы</c:v>
                </c:pt>
                <c:pt idx="3">
                  <c:v>Протоколы ВЗД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</c:v>
                </c:pt>
                <c:pt idx="1">
                  <c:v>0</c:v>
                </c:pt>
                <c:pt idx="2">
                  <c:v>58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4"/>
                <c:pt idx="0">
                  <c:v>Предупреждения</c:v>
                </c:pt>
                <c:pt idx="1">
                  <c:v>дисквалификация</c:v>
                </c:pt>
                <c:pt idx="2">
                  <c:v>штрафы</c:v>
                </c:pt>
                <c:pt idx="3">
                  <c:v>Протоколы ВЗД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0</c:v>
                </c:pt>
                <c:pt idx="2">
                  <c:v>11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878784"/>
        <c:axId val="99448448"/>
      </c:barChart>
      <c:catAx>
        <c:axId val="37878784"/>
        <c:scaling>
          <c:orientation val="minMax"/>
        </c:scaling>
        <c:delete val="0"/>
        <c:axPos val="l"/>
        <c:majorTickMark val="none"/>
        <c:minorTickMark val="none"/>
        <c:tickLblPos val="nextTo"/>
        <c:crossAx val="99448448"/>
        <c:crosses val="autoZero"/>
        <c:auto val="1"/>
        <c:lblAlgn val="ctr"/>
        <c:lblOffset val="100"/>
        <c:noMultiLvlLbl val="0"/>
      </c:catAx>
      <c:valAx>
        <c:axId val="9944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8787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458</c:v>
                </c:pt>
                <c:pt idx="1">
                  <c:v>478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42982912"/>
        <c:axId val="36405824"/>
      </c:barChart>
      <c:catAx>
        <c:axId val="4298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405824"/>
        <c:crosses val="autoZero"/>
        <c:auto val="1"/>
        <c:lblAlgn val="ctr"/>
        <c:lblOffset val="100"/>
        <c:noMultiLvlLbl val="0"/>
      </c:catAx>
      <c:valAx>
        <c:axId val="364058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2982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7985"/>
            <a:ext cx="4986633" cy="44632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37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768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6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96942" y="2060848"/>
            <a:ext cx="8964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Основные показатели надзорной деятельности отдела общего промышленного надзора по Тверской области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по итогам 2023 года</a:t>
            </a:r>
          </a:p>
          <a:p>
            <a:pPr algn="ctr">
              <a:defRPr/>
            </a:pPr>
            <a:endParaRPr lang="ru-RU" b="1" cap="all" dirty="0" smtClean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начальника отдела общего промышленного надзора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 Тверской области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Сидоровой Марины Романовны</a:t>
            </a:r>
            <a:endParaRPr kumimoji="1" lang="ru-RU" sz="20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11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Показатели работы надзорных отделов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387549"/>
              </p:ext>
            </p:extLst>
          </p:nvPr>
        </p:nvGraphicFramePr>
        <p:xfrm>
          <a:off x="2051720" y="1874403"/>
          <a:ext cx="5544616" cy="3642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/>
              </a:tblGrid>
              <a:tr h="3642829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Результативность</a:t>
                      </a:r>
                      <a:r>
                        <a:rPr lang="ru-RU" sz="16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надзора (количество выявленных нарушений, отнесённое к количеству проведённых обследований) по </a:t>
                      </a:r>
                      <a:r>
                        <a:rPr lang="ru-RU" sz="16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итогам 6 месяцев 2023 </a:t>
                      </a:r>
                      <a:r>
                        <a:rPr lang="ru-RU" sz="16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г. составляет 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1,8</a:t>
                      </a:r>
                      <a:r>
                        <a:rPr lang="ru-RU" sz="16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нарушений на одно обследование.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Нагрузка инспекторского состава </a:t>
                      </a:r>
                      <a:r>
                        <a:rPr lang="ru-RU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отдела промышленного надзора</a:t>
                      </a:r>
                      <a:r>
                        <a:rPr lang="ru-RU" sz="1600" b="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итогам</a:t>
                      </a:r>
                      <a:r>
                        <a:rPr lang="ru-RU" sz="1600" b="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составляет </a:t>
                      </a:r>
                      <a:r>
                        <a:rPr lang="ru-RU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проверки в месяц.</a:t>
                      </a:r>
                      <a:endParaRPr lang="ru-RU" sz="1600" b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830014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12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По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итогам 2023 года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 :</a:t>
            </a:r>
            <a:endParaRPr lang="ru-RU" altLang="ru-RU" sz="20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84504845"/>
              </p:ext>
            </p:extLst>
          </p:nvPr>
        </p:nvGraphicFramePr>
        <p:xfrm>
          <a:off x="1524000" y="176828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9191693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13</a:t>
            </a:r>
            <a:endParaRPr lang="ru-RU" altLang="ru-RU" sz="16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35453" y="211473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90872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43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0" y="24481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Скругленный прямоугольник 1"/>
          <p:cNvSpPr>
            <a:spLocks noChangeArrowheads="1"/>
          </p:cNvSpPr>
          <p:nvPr/>
        </p:nvSpPr>
        <p:spPr bwMode="auto">
          <a:xfrm>
            <a:off x="674517" y="1043854"/>
            <a:ext cx="8047038" cy="1161517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</a:rPr>
              <a:t>По состоянию на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01.01.2023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60 организаций </a:t>
            </a:r>
            <a:r>
              <a:rPr lang="ru-RU" altLang="ru-RU" sz="2000" b="1" dirty="0">
                <a:solidFill>
                  <a:srgbClr val="002060"/>
                </a:solidFill>
              </a:rPr>
              <a:t>осуществляли деятельность без соответствующей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лицензии.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308464" y="2247242"/>
            <a:ext cx="8527072" cy="788446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 smtClean="0"/>
              <a:t>В </a:t>
            </a:r>
            <a:r>
              <a:rPr lang="ru-RU" sz="1600" dirty="0"/>
              <a:t>адрес </a:t>
            </a:r>
            <a:r>
              <a:rPr lang="ru-RU" sz="1600" dirty="0" smtClean="0"/>
              <a:t>38</a:t>
            </a:r>
            <a:r>
              <a:rPr lang="ru-RU" sz="1600" dirty="0" smtClean="0"/>
              <a:t> </a:t>
            </a:r>
            <a:r>
              <a:rPr lang="ru-RU" sz="1600" dirty="0" smtClean="0"/>
              <a:t>предприятий</a:t>
            </a:r>
            <a:r>
              <a:rPr lang="ru-RU" sz="1600" dirty="0"/>
              <a:t>, эксплуатирующих ОПО без </a:t>
            </a:r>
            <a:r>
              <a:rPr lang="ru-RU" sz="1600" dirty="0" smtClean="0"/>
              <a:t>лицензии, были объявлены </a:t>
            </a:r>
            <a:r>
              <a:rPr lang="ru-RU" sz="1600" dirty="0"/>
              <a:t>предостережения о недопустимости нарушения обязательных требований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308464" y="3651504"/>
            <a:ext cx="8527072" cy="1159841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 smtClean="0"/>
              <a:t>В </a:t>
            </a:r>
            <a:r>
              <a:rPr lang="ru-RU" sz="1600" dirty="0"/>
              <a:t>отношении организаций проведено </a:t>
            </a:r>
            <a:r>
              <a:rPr lang="ru-RU" sz="1600" dirty="0" smtClean="0"/>
              <a:t>21</a:t>
            </a:r>
            <a:r>
              <a:rPr lang="ru-RU" sz="1600" dirty="0" smtClean="0"/>
              <a:t> внеплановых </a:t>
            </a:r>
            <a:r>
              <a:rPr lang="ru-RU" sz="1600" dirty="0"/>
              <a:t>контрольных (надзорных) мероприятий, по результатам которых применялись меры административного воздействия, в том числе в виде административного приостановления </a:t>
            </a:r>
            <a:r>
              <a:rPr lang="ru-RU" sz="1600" dirty="0" smtClean="0"/>
              <a:t>деятельности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98045" y="2340504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Прямоугольник 14"/>
          <p:cNvSpPr/>
          <p:nvPr/>
        </p:nvSpPr>
        <p:spPr>
          <a:xfrm>
            <a:off x="491695" y="3942138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олилиния 16"/>
          <p:cNvSpPr/>
          <p:nvPr/>
        </p:nvSpPr>
        <p:spPr>
          <a:xfrm>
            <a:off x="308464" y="5250812"/>
            <a:ext cx="8527072" cy="1130938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 smtClean="0"/>
              <a:t>В </a:t>
            </a:r>
            <a:r>
              <a:rPr lang="ru-RU" sz="1600" dirty="0"/>
              <a:t>адрес </a:t>
            </a:r>
            <a:r>
              <a:rPr lang="ru-RU" sz="1600" dirty="0" smtClean="0"/>
              <a:t>38 предприятий</a:t>
            </a:r>
            <a:r>
              <a:rPr lang="ru-RU" sz="1600" dirty="0"/>
              <a:t>, эксплуатирующих ОПО без лицензии, направлены письма о принятии мер в органы </a:t>
            </a:r>
            <a:r>
              <a:rPr lang="ru-RU" sz="1600" dirty="0" smtClean="0"/>
              <a:t>прокуратуры, </a:t>
            </a:r>
            <a:r>
              <a:rPr lang="ru-RU" sz="1600" dirty="0"/>
              <a:t>правоохранительные </a:t>
            </a:r>
            <a:r>
              <a:rPr lang="ru-RU" sz="1600" dirty="0" smtClean="0"/>
              <a:t>органы, </a:t>
            </a:r>
            <a:r>
              <a:rPr lang="ru-RU" sz="1600" dirty="0"/>
              <a:t>территориальные органы ФСБ </a:t>
            </a:r>
            <a:r>
              <a:rPr lang="ru-RU" sz="1600" dirty="0" smtClean="0"/>
              <a:t>России, </a:t>
            </a:r>
            <a:r>
              <a:rPr lang="ru-RU" sz="1600" dirty="0"/>
              <a:t>заместителям Председателя Правительства Владимирской и Ивановской </a:t>
            </a:r>
            <a:r>
              <a:rPr lang="ru-RU" sz="1600" dirty="0" smtClean="0"/>
              <a:t>областей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91696" y="5427161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22072714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14</a:t>
            </a:r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545419" y="904377"/>
            <a:ext cx="6408738" cy="62640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8298" y="944663"/>
            <a:ext cx="8527403" cy="4881887"/>
            <a:chOff x="1117492" y="1041368"/>
            <a:chExt cx="7318435" cy="585529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117492" y="1041368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1" name="Полилиния 10"/>
            <p:cNvSpPr/>
            <p:nvPr/>
          </p:nvSpPr>
          <p:spPr>
            <a:xfrm>
              <a:off x="1154615" y="3969014"/>
              <a:ext cx="7281312" cy="2482354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lvl="0"/>
              <a:r>
                <a:rPr lang="ru-RU" sz="1600" dirty="0"/>
                <a:t>В отношении 1 организации по информации, направленной Управлением, органами прокуратуры в суд направлено заявление в </a:t>
              </a:r>
              <a:r>
                <a:rPr lang="ru-RU" sz="1600" dirty="0" smtClean="0"/>
                <a:t>защиту неопределенного </a:t>
              </a:r>
              <a:r>
                <a:rPr lang="ru-RU" sz="1600" dirty="0"/>
                <a:t>круга </a:t>
              </a:r>
              <a:r>
                <a:rPr lang="ru-RU" sz="1600" dirty="0" smtClean="0"/>
                <a:t>лиц </a:t>
              </a:r>
              <a:r>
                <a:rPr lang="ru-RU" sz="1600" dirty="0"/>
                <a:t>о возложении обязанности устранить нарушения законодательства в области промышленной безопасности при эксплуатации опасного производственного объекта, получить лицензию на эксплуатацию взрывопожароопасных и химически опасных производственных объектов I, II и III класса опасности, запретить эксплуатацию ОПО до устранения нарушений законодательства</a:t>
              </a:r>
              <a:r>
                <a:rPr lang="ru-RU" sz="1600" dirty="0" smtClean="0"/>
                <a:t>.</a:t>
              </a:r>
              <a:endParaRPr lang="ru-RU" sz="16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154615" y="1041368"/>
              <a:ext cx="7281312" cy="2735991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lvl="0"/>
              <a:r>
                <a:rPr lang="ru-RU" sz="1600" dirty="0" smtClean="0"/>
                <a:t>Организовано </a:t>
              </a:r>
              <a:r>
                <a:rPr lang="ru-RU" sz="1600" dirty="0"/>
                <a:t>взаимодействие с </a:t>
              </a:r>
              <a:r>
                <a:rPr lang="ru-RU" sz="1600" dirty="0" err="1"/>
                <a:t>ресурсоснабжающими</a:t>
              </a:r>
              <a:r>
                <a:rPr lang="ru-RU" sz="1600" dirty="0"/>
                <a:t> организациями и органами местного самоуправления с целью установления организаций, осуществляющих эксплуатацию опасных производственных объектов. На основании полученной информации новым эксплуатирующим организациям объявлены предостережения о недопустимости нарушения обязательных требований, предложено зарегистрировать объекты в государственном реестре опасных производственных объектов и получить лицензию на осуществление лицензируемого вида деятельности</a:t>
              </a: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624295" y="1692878"/>
            <a:ext cx="406578" cy="69051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598172" y="4075190"/>
            <a:ext cx="406578" cy="69051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TextBox 21"/>
          <p:cNvSpPr txBox="1"/>
          <p:nvPr/>
        </p:nvSpPr>
        <p:spPr>
          <a:xfrm>
            <a:off x="467544" y="5687318"/>
            <a:ext cx="8299068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lvl="0"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 итогам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2023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года Управлением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выдано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8 лицензии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на территории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Тверской области.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0330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15</a:t>
            </a:r>
          </a:p>
          <a:p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Производственный контроль: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64581495"/>
              </p:ext>
            </p:extLst>
          </p:nvPr>
        </p:nvGraphicFramePr>
        <p:xfrm>
          <a:off x="1524000" y="192265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0508374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16</a:t>
            </a:r>
          </a:p>
          <a:p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результате проведенного анализа, основными проблемами</a:t>
            </a:r>
          </a:p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деятельности эксплуатирующих организаций, связанными с обеспечением промышленной безопасности опасных производственных объектов, являются: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6084" y="2204864"/>
            <a:ext cx="7973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физический износ зданий и сооружений, технических устройств                                           и оборудования, в связи с истекшими сроками эксплуатации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lvl="0"/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несовершенством систем защиты, блокировок и сигнализации технологического оборудования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невыполнение на предприятиях планов приведения опасных производственных объектов в соответствие с требованиями промышленной безопасности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экономические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причины.</a:t>
            </a:r>
            <a:endParaRPr lang="ru-RU" dirty="0"/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69142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07186" y="2534737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2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1410 поднадзорных организаций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874975"/>
              </p:ext>
            </p:extLst>
          </p:nvPr>
        </p:nvGraphicFramePr>
        <p:xfrm>
          <a:off x="827397" y="2157793"/>
          <a:ext cx="7489205" cy="328498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0753"/>
                <a:gridCol w="2808452"/>
              </a:tblGrid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II 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класс опасности 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5572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III 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класс опасности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802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0046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IV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класс опасности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507</a:t>
                      </a:r>
                      <a:endParaRPr lang="ru-RU" sz="2000" b="1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908720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ВСЕГО: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1 332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450107"/>
              </p:ext>
            </p:extLst>
          </p:nvPr>
        </p:nvGraphicFramePr>
        <p:xfrm>
          <a:off x="979684" y="2038861"/>
          <a:ext cx="7489825" cy="303641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1141"/>
                <a:gridCol w="2808684"/>
              </a:tblGrid>
              <a:tr h="996287">
                <a:tc>
                  <a:txBody>
                    <a:bodyPr/>
                    <a:lstStyle/>
                    <a:p>
                      <a:pPr algn="ctr"/>
                      <a:r>
                        <a:rPr lang="ru-RU" sz="2000" b="0" baseline="0" dirty="0" smtClean="0">
                          <a:solidFill>
                            <a:srgbClr val="000066"/>
                          </a:solidFill>
                        </a:rPr>
                        <a:t>Несчастные случаи </a:t>
                      </a:r>
                      <a:endParaRPr lang="ru-RU" sz="2000" b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Не зарегистрировано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</a:tr>
              <a:tr h="92512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Аварии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Не зарегистрировано</a:t>
                      </a:r>
                    </a:p>
                    <a:p>
                      <a:pPr marL="0" algn="ctr" defTabSz="914400" rtl="0" eaLnBrk="1" latinLnBrk="0" hangingPunct="1"/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</a:tr>
              <a:tr h="1115007"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Инциденты</a:t>
                      </a:r>
                      <a:endParaRPr lang="ru-RU" sz="200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4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076435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 smtClean="0">
                <a:solidFill>
                  <a:srgbClr val="002060"/>
                </a:solidFill>
              </a:rPr>
              <a:t>Аварии, несчастные случаи, инциденты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4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084168" y="330299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267744" y="6093296"/>
            <a:ext cx="4675584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6140043"/>
            <a:ext cx="4603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Количество инцидентов </a:t>
            </a:r>
            <a:r>
              <a:rPr lang="ru-RU" sz="1600" dirty="0" smtClean="0"/>
              <a:t>уменьшилось </a:t>
            </a:r>
            <a:r>
              <a:rPr lang="ru-RU" sz="1600" dirty="0" smtClean="0"/>
              <a:t>на </a:t>
            </a:r>
            <a:r>
              <a:rPr lang="ru-RU" sz="1600" dirty="0" smtClean="0"/>
              <a:t>80</a:t>
            </a:r>
            <a:r>
              <a:rPr lang="en-US" sz="1600" dirty="0" smtClean="0"/>
              <a:t>%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17220375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708413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5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5715" y="6157582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плановых проверок снизилось на </a:t>
            </a:r>
            <a:r>
              <a:rPr lang="ru-RU" sz="1400" dirty="0" smtClean="0"/>
              <a:t>88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853973509"/>
              </p:ext>
            </p:extLst>
          </p:nvPr>
        </p:nvGraphicFramePr>
        <p:xfrm>
          <a:off x="1524000" y="131856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1509435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6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0614" y="6157582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внеплановых  проверок снизилось на </a:t>
            </a:r>
            <a:r>
              <a:rPr lang="ru-RU" sz="1400" dirty="0" smtClean="0"/>
              <a:t>14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277874054"/>
              </p:ext>
            </p:extLst>
          </p:nvPr>
        </p:nvGraphicFramePr>
        <p:xfrm>
          <a:off x="1691680" y="131856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320940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8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971600" y="980728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Количество заявок соискателей лицензии/лицензиатов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6157582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заявок </a:t>
            </a:r>
            <a:r>
              <a:rPr lang="ru-RU" sz="1400" dirty="0" smtClean="0"/>
              <a:t>уменьшилось на 14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168230166"/>
              </p:ext>
            </p:extLst>
          </p:nvPr>
        </p:nvGraphicFramePr>
        <p:xfrm>
          <a:off x="1524000" y="194114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7198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97419" y="6412079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9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971600" y="980728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Результативные и безрезультативные проверки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773410"/>
              </p:ext>
            </p:extLst>
          </p:nvPr>
        </p:nvGraphicFramePr>
        <p:xfrm>
          <a:off x="143508" y="2348880"/>
          <a:ext cx="8856984" cy="163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440160"/>
                <a:gridCol w="3816424"/>
                <a:gridCol w="1008112"/>
              </a:tblGrid>
              <a:tr h="57606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7" marR="91447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Плановые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47" marR="91447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Внеплановые (по  согласованию с  органами прокуратуры)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Всего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: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 marL="91447" marR="91447"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549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результативные</a:t>
                      </a: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1467" marR="91467" marT="45736" marB="4573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217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безрезультативные</a:t>
                      </a:r>
                      <a:endParaRPr lang="ru-RU" sz="200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1467" marR="91467" marT="45736" marB="4573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665258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10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По итогам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2023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года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выявлено и предписано к устранению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65 нарушений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5969563"/>
            <a:ext cx="7056784" cy="646331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 аналогичный период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2022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года выявлено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315 нарушений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Снижение показателя – 61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%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4795952"/>
              </p:ext>
            </p:extLst>
          </p:nvPr>
        </p:nvGraphicFramePr>
        <p:xfrm>
          <a:off x="1691680" y="194576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6366080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65600</TotalTime>
  <Words>676</Words>
  <Application>Microsoft Office PowerPoint</Application>
  <PresentationFormat>Экран (4:3)</PresentationFormat>
  <Paragraphs>138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Я</cp:lastModifiedBy>
  <cp:revision>2745</cp:revision>
  <cp:lastPrinted>2022-05-30T10:51:55Z</cp:lastPrinted>
  <dcterms:created xsi:type="dcterms:W3CDTF">2000-02-02T11:29:10Z</dcterms:created>
  <dcterms:modified xsi:type="dcterms:W3CDTF">2023-09-19T12:08:35Z</dcterms:modified>
</cp:coreProperties>
</file>